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rittany" panose="020B0604020202020204" charset="0"/>
      <p:regular r:id="rId19"/>
    </p:embeddedFont>
    <p:embeddedFont>
      <p:font typeface="Roboto" panose="02000000000000000000" pitchFamily="2" charset="0"/>
      <p:regular r:id="rId20"/>
    </p:embeddedFont>
    <p:embeddedFont>
      <p:font typeface="Roboto Bold" panose="02000000000000000000" charset="0"/>
      <p:regular r:id="rId21"/>
    </p:embeddedFont>
    <p:embeddedFont>
      <p:font typeface="Roboto Bold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NY AGBAI" userId="f56a6282f23882bd" providerId="LiveId" clId="{0F6CBB12-5264-4469-964B-E8F4B917F694}"/>
    <pc:docChg chg="custSel modSld">
      <pc:chgData name="SUNNY AGBAI" userId="f56a6282f23882bd" providerId="LiveId" clId="{0F6CBB12-5264-4469-964B-E8F4B917F694}" dt="2024-04-27T07:24:18.058" v="92" actId="14100"/>
      <pc:docMkLst>
        <pc:docMk/>
      </pc:docMkLst>
      <pc:sldChg chg="modSp mod">
        <pc:chgData name="SUNNY AGBAI" userId="f56a6282f23882bd" providerId="LiveId" clId="{0F6CBB12-5264-4469-964B-E8F4B917F694}" dt="2024-04-27T07:24:18.058" v="92" actId="14100"/>
        <pc:sldMkLst>
          <pc:docMk/>
          <pc:sldMk cId="0" sldId="256"/>
        </pc:sldMkLst>
        <pc:spChg chg="mod">
          <ac:chgData name="SUNNY AGBAI" userId="f56a6282f23882bd" providerId="LiveId" clId="{0F6CBB12-5264-4469-964B-E8F4B917F694}" dt="2024-04-27T07:24:18.058" v="92" actId="14100"/>
          <ac:spMkLst>
            <pc:docMk/>
            <pc:sldMk cId="0" sldId="256"/>
            <ac:spMk id="4" creationId="{00000000-0000-0000-0000-000000000000}"/>
          </ac:spMkLst>
        </pc:spChg>
        <pc:grpChg chg="mod">
          <ac:chgData name="SUNNY AGBAI" userId="f56a6282f23882bd" providerId="LiveId" clId="{0F6CBB12-5264-4469-964B-E8F4B917F694}" dt="2024-04-26T20:40:33.193" v="0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SUNNY AGBAI" userId="f56a6282f23882bd" providerId="LiveId" clId="{0F6CBB12-5264-4469-964B-E8F4B917F694}" dt="2024-04-26T21:12:35.922" v="80" actId="20577"/>
        <pc:sldMkLst>
          <pc:docMk/>
          <pc:sldMk cId="0" sldId="258"/>
        </pc:sldMkLst>
        <pc:spChg chg="mod">
          <ac:chgData name="SUNNY AGBAI" userId="f56a6282f23882bd" providerId="LiveId" clId="{0F6CBB12-5264-4469-964B-E8F4B917F694}" dt="2024-04-26T21:12:35.922" v="80" actId="20577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SUNNY AGBAI" userId="f56a6282f23882bd" providerId="LiveId" clId="{0F6CBB12-5264-4469-964B-E8F4B917F694}" dt="2024-04-26T21:00:55.141" v="23" actId="20577"/>
        <pc:sldMkLst>
          <pc:docMk/>
          <pc:sldMk cId="0" sldId="268"/>
        </pc:sldMkLst>
        <pc:spChg chg="mod">
          <ac:chgData name="SUNNY AGBAI" userId="f56a6282f23882bd" providerId="LiveId" clId="{0F6CBB12-5264-4469-964B-E8F4B917F694}" dt="2024-04-26T21:00:55.141" v="23" actId="20577"/>
          <ac:spMkLst>
            <pc:docMk/>
            <pc:sldMk cId="0" sldId="268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sv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svg"/><Relationship Id="rId50" Type="http://schemas.openxmlformats.org/officeDocument/2006/relationships/image" Target="../media/image59.jpe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41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40" Type="http://schemas.openxmlformats.org/officeDocument/2006/relationships/image" Target="../media/image49.pn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43" Type="http://schemas.openxmlformats.org/officeDocument/2006/relationships/image" Target="../media/image52.svg"/><Relationship Id="rId48" Type="http://schemas.openxmlformats.org/officeDocument/2006/relationships/image" Target="../media/image57.png"/><Relationship Id="rId8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0" b="-2380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6800" y="0"/>
            <a:ext cx="16611600" cy="9445507"/>
            <a:chOff x="0" y="0"/>
            <a:chExt cx="22148800" cy="12594010"/>
          </a:xfrm>
        </p:grpSpPr>
        <p:sp>
          <p:nvSpPr>
            <p:cNvPr id="4" name="TextBox 4"/>
            <p:cNvSpPr txBox="1"/>
            <p:nvPr/>
          </p:nvSpPr>
          <p:spPr>
            <a:xfrm>
              <a:off x="4572000" y="6724723"/>
              <a:ext cx="17576800" cy="4206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2320"/>
                </a:lnSpc>
              </a:pPr>
              <a:r>
                <a:rPr lang="en-US" sz="11200" dirty="0">
                  <a:solidFill>
                    <a:srgbClr val="54A78B"/>
                  </a:solidFill>
                  <a:latin typeface="Roboto Bold"/>
                </a:rPr>
                <a:t>Discussing our FinTech by Group 2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9646758" y="0"/>
              <a:ext cx="1621210" cy="1621210"/>
            </a:xfrm>
            <a:custGeom>
              <a:avLst/>
              <a:gdLst/>
              <a:ahLst/>
              <a:cxnLst/>
              <a:rect l="l" t="t" r="r" b="b"/>
              <a:pathLst>
                <a:path w="1621210" h="1621210">
                  <a:moveTo>
                    <a:pt x="0" y="0"/>
                  </a:moveTo>
                  <a:lnTo>
                    <a:pt x="1621210" y="0"/>
                  </a:lnTo>
                  <a:lnTo>
                    <a:pt x="1621210" y="1621210"/>
                  </a:lnTo>
                  <a:lnTo>
                    <a:pt x="0" y="1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9974664" y="11993300"/>
              <a:ext cx="12174136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sz="2700">
                  <a:solidFill>
                    <a:srgbClr val="54A78B"/>
                  </a:solidFill>
                  <a:latin typeface="Roboto Bold"/>
                </a:rPr>
                <a:t>...Building Trust in the Digital 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02944"/>
              <a:ext cx="12930862" cy="505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71"/>
                </a:lnSpc>
                <a:spcBef>
                  <a:spcPct val="0"/>
                </a:spcBef>
              </a:pPr>
              <a:r>
                <a:rPr lang="en-US" sz="2336">
                  <a:solidFill>
                    <a:srgbClr val="54A78B"/>
                  </a:solidFill>
                  <a:latin typeface="Brittany"/>
                </a:rPr>
                <a:t>ENIPRO TRADE X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800" y="76200"/>
            <a:ext cx="17006500" cy="9779079"/>
            <a:chOff x="0" y="0"/>
            <a:chExt cx="22675333" cy="1303877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6848"/>
              <a:ext cx="3950789" cy="115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0"/>
                </a:lnSpc>
              </a:pPr>
              <a:r>
                <a:rPr lang="en-US" sz="2521">
                  <a:solidFill>
                    <a:srgbClr val="FFFFFF"/>
                  </a:solidFill>
                  <a:latin typeface="Roboto Bold"/>
                </a:rPr>
                <a:t>USERS/INVESTORS</a:t>
              </a:r>
            </a:p>
            <a:p>
              <a:pPr>
                <a:lnSpc>
                  <a:spcPts val="3530"/>
                </a:lnSpc>
              </a:pPr>
              <a:endParaRPr lang="en-US" sz="2521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640665" y="1212849"/>
              <a:ext cx="559146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 Bold"/>
                </a:rPr>
                <a:t>FINANCIAL INSTITUTIONS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75394" y="-47625"/>
              <a:ext cx="20699938" cy="726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>
                  <a:solidFill>
                    <a:srgbClr val="FFFFFF"/>
                  </a:solidFill>
                  <a:latin typeface="Roboto Bold"/>
                </a:rPr>
                <a:t>STAKEHOLDERS INVOLVED IN DEVELOPMENT AND USE OF OUR PLATFORM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86360"/>
              <a:ext cx="7643580" cy="1962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Individual investors/traders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Institutional investors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Retail investors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50362"/>
              <a:ext cx="3950789" cy="115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0"/>
                </a:lnSpc>
              </a:pPr>
              <a:r>
                <a:rPr lang="en-US" sz="2521">
                  <a:solidFill>
                    <a:srgbClr val="FFFFFF"/>
                  </a:solidFill>
                  <a:latin typeface="Roboto Bold"/>
                </a:rPr>
                <a:t>DEVELOPERS</a:t>
              </a:r>
            </a:p>
            <a:p>
              <a:pPr>
                <a:lnSpc>
                  <a:spcPts val="3530"/>
                </a:lnSpc>
              </a:pPr>
              <a:endParaRPr lang="en-US" sz="2521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479874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Blockchain developers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Cryptocurrency developers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212216"/>
              <a:ext cx="9033310" cy="115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0"/>
                </a:lnSpc>
              </a:pPr>
              <a:r>
                <a:rPr lang="en-US" sz="2521">
                  <a:solidFill>
                    <a:srgbClr val="FFFFFF"/>
                  </a:solidFill>
                  <a:latin typeface="Roboto Bold"/>
                </a:rPr>
                <a:t>EXCHANGES AND TRADING PLATFORMS</a:t>
              </a:r>
            </a:p>
            <a:p>
              <a:pPr>
                <a:lnSpc>
                  <a:spcPts val="3530"/>
                </a:lnSpc>
              </a:pPr>
              <a:endParaRPr lang="en-US" sz="2521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17760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Cryptocurrency exchanges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Over-the-counter (OTC) desks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416552"/>
              <a:ext cx="9033310" cy="115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0"/>
                </a:lnSpc>
              </a:pPr>
              <a:r>
                <a:rPr lang="en-US" sz="2521">
                  <a:solidFill>
                    <a:srgbClr val="FFFFFF"/>
                  </a:solidFill>
                  <a:latin typeface="Roboto Bold"/>
                </a:rPr>
                <a:t>REGULATORS AND GOVERNMENTS</a:t>
              </a:r>
            </a:p>
            <a:p>
              <a:pPr>
                <a:lnSpc>
                  <a:spcPts val="3530"/>
                </a:lnSpc>
              </a:pPr>
              <a:endParaRPr lang="en-US" sz="2521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8999" y="9010489"/>
              <a:ext cx="7643580" cy="1962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Regulatory agencies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Central banks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Government agencies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39619" y="11166525"/>
              <a:ext cx="11149975" cy="115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0"/>
                </a:lnSpc>
              </a:pPr>
              <a:r>
                <a:rPr lang="en-US" sz="2521">
                  <a:solidFill>
                    <a:srgbClr val="FFFFFF"/>
                  </a:solidFill>
                  <a:latin typeface="Roboto Bold"/>
                </a:rPr>
                <a:t>BLOCKCHAIN AND CRYPTOCURRENCY COMMUNITIES</a:t>
              </a:r>
            </a:p>
            <a:p>
              <a:pPr>
                <a:lnSpc>
                  <a:spcPts val="3530"/>
                </a:lnSpc>
              </a:pPr>
              <a:endParaRPr lang="en-US" sz="2521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792817" y="11736599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Advocacy groups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Open-source communities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854933" y="1889560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Banks and payment processors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Investment firms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325364" y="3591783"/>
              <a:ext cx="559146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 Bold"/>
                </a:rPr>
                <a:t>MINING INDUSTRY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854933" y="4138306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Cryptocurrency miners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Mining hardware manufacturers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325364" y="6095576"/>
              <a:ext cx="559146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 Bold"/>
                </a:rPr>
                <a:t>MEDIA AND INFLUENCERS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854933" y="6677303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Cryptocurrency news outlets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Social media influencers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325364" y="8382529"/>
              <a:ext cx="9320844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 Bold"/>
                </a:rPr>
                <a:t>LEGAL AND COMPLIANCE CONSULTANTS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854933" y="9013989"/>
              <a:ext cx="7643580" cy="1302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Legal firms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Compliance consultants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47625"/>
            <a:ext cx="11653707" cy="110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>
                <a:solidFill>
                  <a:srgbClr val="101010"/>
                </a:solidFill>
                <a:latin typeface="Roboto Bold"/>
              </a:rPr>
              <a:t>SURVEY AND INTERVIEW QUESTIONS FOR ENIPRO TRADE X STAKEHOLDERS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68" y="1259739"/>
            <a:ext cx="453624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Roboto Bold"/>
              </a:rPr>
              <a:t>For the individual investors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26794"/>
            <a:ext cx="12180213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A total of 350 respondents responded to our survey forms, also our respondents were from various states of the country.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How did you first become interested in cryptocurrency investing?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What factors do you consider when choosing a cryptocurrency platform for trading or investing? https://forms.gle/KLeB7txNPZK1MF6h7</a:t>
            </a:r>
          </a:p>
        </p:txBody>
      </p:sp>
      <p:sp>
        <p:nvSpPr>
          <p:cNvPr id="5" name="Freeform 5"/>
          <p:cNvSpPr/>
          <p:nvPr/>
        </p:nvSpPr>
        <p:spPr>
          <a:xfrm>
            <a:off x="12180213" y="0"/>
            <a:ext cx="6107787" cy="10287000"/>
          </a:xfrm>
          <a:custGeom>
            <a:avLst/>
            <a:gdLst/>
            <a:ahLst/>
            <a:cxnLst/>
            <a:rect l="l" t="t" r="r" b="b"/>
            <a:pathLst>
              <a:path w="6107787" h="10287000">
                <a:moveTo>
                  <a:pt x="0" y="0"/>
                </a:moveTo>
                <a:lnTo>
                  <a:pt x="6107787" y="0"/>
                </a:lnTo>
                <a:lnTo>
                  <a:pt x="61077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79" r="-11557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3268" y="3842284"/>
            <a:ext cx="453624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Roboto Bold"/>
              </a:rPr>
              <a:t>Institutional investors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409339"/>
            <a:ext cx="12180213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For the institutional investors we visited Ten (10) institutions across the country, for the sake of confidentiality, their names would be withheld due to data privacy.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What factors influence your decision to invest in cryptocurrencies as an institutional investor? https://forms.gle/2g7QmyzvRJHbgNc38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268" y="6005729"/>
            <a:ext cx="453624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Roboto Bold"/>
              </a:rPr>
              <a:t>Traders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448959"/>
            <a:ext cx="12180213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For crypto traders, we had a total of 300 respondents from the survey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What trading strategies do you employ in the cryptocurrency market?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How do you assess market trends and sentiment when making trading decisions? https://forms.gle/vPur6vaqytWBDF7t8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101010"/>
              </a:solidFill>
              <a:latin typeface="Roboto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101010"/>
              </a:solidFill>
              <a:latin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3268" y="8136691"/>
            <a:ext cx="453624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Roboto Bold"/>
              </a:rPr>
              <a:t>Developers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8579921"/>
            <a:ext cx="12180213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What motivated you to start developing decentralized applications (DApps) or smart contracts on blockchain platforms?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Roboto"/>
              </a:rPr>
              <a:t>What challenges do you encounter when building and deploying DApps or smart contracts? https://forms.office.com/r/8JL07L3j8q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10101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139" y="172404"/>
            <a:ext cx="18560278" cy="10035419"/>
            <a:chOff x="0" y="0"/>
            <a:chExt cx="24747037" cy="13380559"/>
          </a:xfrm>
        </p:grpSpPr>
        <p:sp>
          <p:nvSpPr>
            <p:cNvPr id="3" name="TextBox 3"/>
            <p:cNvSpPr txBox="1"/>
            <p:nvPr/>
          </p:nvSpPr>
          <p:spPr>
            <a:xfrm>
              <a:off x="9601425" y="4111200"/>
              <a:ext cx="12068494" cy="498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80"/>
                </a:lnSpc>
              </a:pPr>
              <a:r>
                <a:rPr lang="en-US" sz="4600">
                  <a:solidFill>
                    <a:srgbClr val="FFFFFF"/>
                  </a:solidFill>
                  <a:latin typeface="Roboto"/>
                </a:rPr>
                <a:t>How we deal with money has indeed been improved by advances in technology, encouraging us to invest in our future better.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1519" y="-28575"/>
              <a:ext cx="24384000" cy="532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PESTLE ANALYSIS TECHNIQUES TO IDENTIFY OPPORTUNITIES AND CHALLENGES OF OUR PLATFORM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42164" y="382587"/>
              <a:ext cx="278098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101010"/>
                  </a:solidFill>
                  <a:latin typeface="Roboto Bold"/>
                </a:rPr>
                <a:t>POLITICAL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60106"/>
              <a:ext cx="24747037" cy="139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Opportunity: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Favorable regulatory environments in some jurisdictions may encourage innovation and investment.</a:t>
              </a:r>
            </a:p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Challenge: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Regulatory uncertainty and inconsistencies between countries can create compliance burdens and hinder market growth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93648" y="1724553"/>
              <a:ext cx="307801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101010"/>
                  </a:solidFill>
                  <a:latin typeface="Roboto Bold"/>
                </a:rPr>
                <a:t>ECONOMIC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45941"/>
              <a:ext cx="23864065" cy="1869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Opportunity: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Cryptocurrencies can provide an alternative investment asset class, offering potential high returns for investors.</a:t>
              </a:r>
            </a:p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Challenge: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Economic instability, inflation, and currency devaluation in certain regions may drive individuals to seek refuge in cryptocurrencies, but volatility remains a concern.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93648" y="3624156"/>
              <a:ext cx="307801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101010"/>
                  </a:solidFill>
                  <a:latin typeface="Roboto Bold"/>
                </a:rPr>
                <a:t>SOCIAL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139775"/>
              <a:ext cx="23864065" cy="139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Opportunity: 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Increasing awareness and acceptance of cryptocurrencies among the general population may lead to broader adoption for various use cases.</a:t>
              </a:r>
            </a:p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Challenge: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Negative perceptions of cryptocurrencies due to associations with illicit activities and scams may deter regulatory acceptance.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3648" y="5304630"/>
              <a:ext cx="443115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101010"/>
                  </a:solidFill>
                  <a:latin typeface="Roboto Bold"/>
                </a:rPr>
                <a:t>TECHNOLOGICAL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58350"/>
              <a:ext cx="23864065" cy="233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Opportunity: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Technological advancements, such as scalability solutions, interoperability protocols, and privacy-enhancing technologies, can address current limitations and drive innovation in the cryptocurrency market.</a:t>
              </a:r>
            </a:p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Challenge: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Security vulnerabilities, hacks, and technological flaws in blockchain networks and cryptocurrency platforms pose risks to user funds and undermine trust in the ecosystem.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93648" y="7901356"/>
              <a:ext cx="443115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101010"/>
                  </a:solidFill>
                  <a:latin typeface="Roboto Bold"/>
                </a:rPr>
                <a:t>LEGAL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378876"/>
              <a:ext cx="23864065" cy="233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Opportunity: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Clarity and consistency in regulatory frameworks can provide a conducive environment for businesses and investors to operate in the cryptocurrency market, fostering confidence and legitimacy.</a:t>
              </a:r>
            </a:p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Challenge: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Evolving regulatory landscape and potential crackdowns or bans on cryptocurrencies in certain jurisdictions can create uncertainty and compliance challenges for market participants.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93648" y="10421883"/>
              <a:ext cx="443115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101010"/>
                  </a:solidFill>
                  <a:latin typeface="Roboto Bold"/>
                </a:rPr>
                <a:t>ENVIRONMENTAL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041642"/>
              <a:ext cx="23864065" cy="233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Opportunity: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Growing concerns about the environmental impact of traditional proof-of-work (PoW) mining algorithms may drive adoption of more energy-efficient consensus mechanisms, such as proof-of-stake (PoS) or delegated proof-of-stake (DPoS).</a:t>
              </a:r>
            </a:p>
            <a:p>
              <a:pPr marL="431802" lvl="1" indent="-21590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01010"/>
                  </a:solidFill>
                  <a:latin typeface="Roboto Bold"/>
                </a:rPr>
                <a:t>Challenge:</a:t>
              </a:r>
              <a:r>
                <a:rPr lang="en-US" sz="2000">
                  <a:solidFill>
                    <a:srgbClr val="101010"/>
                  </a:solidFill>
                  <a:latin typeface="Roboto"/>
                </a:rPr>
                <a:t> The energy consumption associated with cryptocurrency mining, particularly for PoW-based cryptocurrencies like Bitcoin, continues to raise environmental concerns and may face scrutiny from regulators and stakeholders.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101010"/>
                </a:solidFill>
                <a:latin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9645"/>
            <a:ext cx="16502539" cy="8671116"/>
            <a:chOff x="0" y="-38100"/>
            <a:chExt cx="22003386" cy="11561488"/>
          </a:xfrm>
        </p:grpSpPr>
        <p:sp>
          <p:nvSpPr>
            <p:cNvPr id="3" name="TextBox 3"/>
            <p:cNvSpPr txBox="1"/>
            <p:nvPr/>
          </p:nvSpPr>
          <p:spPr>
            <a:xfrm>
              <a:off x="0" y="1548636"/>
              <a:ext cx="8819908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Product Vision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Stakeholder Identification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Initial Backlog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71845" y="-38100"/>
              <a:ext cx="19552517" cy="1162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101010"/>
                  </a:solidFill>
                  <a:latin typeface="Roboto Bold"/>
                </a:rPr>
                <a:t>SOFTWARE DEVELOPMENT LIFECYCLE (SDLC) FOR OUR PLATFORM USING AGILE METHODOLOGY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8836" y="1029207"/>
              <a:ext cx="3644886" cy="57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Project initiation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49403" y="3410630"/>
              <a:ext cx="3644886" cy="57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Release planning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30059"/>
              <a:ext cx="8819908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Product Roadmap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Sprint Planning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Estimation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Team Formation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8836" y="6357029"/>
              <a:ext cx="6978227" cy="1160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Iterative development (sprints)</a:t>
              </a:r>
            </a:p>
            <a:p>
              <a:pPr>
                <a:lnSpc>
                  <a:spcPts val="3510"/>
                </a:lnSpc>
              </a:pPr>
              <a:endParaRPr lang="en-US" sz="2700">
                <a:solidFill>
                  <a:srgbClr val="101010"/>
                </a:solidFill>
                <a:latin typeface="Roboto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71379"/>
              <a:ext cx="8819908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Sprint Execution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Daily Standups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Continuous Integration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Incremental Delivery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Sprint Review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064942" y="1029207"/>
              <a:ext cx="8859420" cy="57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Continuous integration and testing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104454" y="1547834"/>
              <a:ext cx="8819908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Automated Testing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Continuous Integration (CI)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Code Reviews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104454" y="3410630"/>
              <a:ext cx="8859420" cy="57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Feedback and adaptation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143966" y="4184059"/>
              <a:ext cx="8819908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Product Feedback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Retrospectives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Adaptation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143966" y="6103029"/>
              <a:ext cx="8859420" cy="57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Release and deployment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124210" y="6622458"/>
              <a:ext cx="8819908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Release Planning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User Acceptance Testing (UAT):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Deployment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Monitoring and Support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025002" y="9910489"/>
              <a:ext cx="8859420" cy="576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101010"/>
                  </a:solidFill>
                  <a:latin typeface="Roboto Bold"/>
                </a:rPr>
                <a:t>Iterative improvement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738150" y="10429918"/>
              <a:ext cx="8819908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Metrics and Analytics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Continuous Improvement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53800" y="4780915"/>
            <a:ext cx="10840609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Our  User Stories, User Acceptance Criteria for our Platform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53800" y="8419465"/>
            <a:ext cx="1084060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...BUILDING TRUST IN THE DIGITAL 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6071"/>
            <a:ext cx="18026629" cy="9038903"/>
            <a:chOff x="0" y="0"/>
            <a:chExt cx="24035505" cy="12051871"/>
          </a:xfrm>
        </p:grpSpPr>
        <p:sp>
          <p:nvSpPr>
            <p:cNvPr id="3" name="TextBox 3"/>
            <p:cNvSpPr txBox="1"/>
            <p:nvPr/>
          </p:nvSpPr>
          <p:spPr>
            <a:xfrm>
              <a:off x="2384283" y="-28575"/>
              <a:ext cx="364488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Story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6141"/>
              <a:ext cx="9347962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As a user, I want to be able to access real-time market data on the crypto platform so that I can make informed decisions about my trades.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872410" y="-28575"/>
              <a:ext cx="588911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Acceptance Criteria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476316" y="342687"/>
              <a:ext cx="11559189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The platform should provide real-time updates on cryptocurrency prices, including current market value, highs, lows, and volume.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84283" y="2153284"/>
              <a:ext cx="364488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Story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38000"/>
              <a:ext cx="9777006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As a user, I want to be able to securely register and verify my account on the crypto platform to ensure the safety of my funds and personal information.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872410" y="1901401"/>
              <a:ext cx="588911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Acceptance Criteria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476316" y="2386117"/>
              <a:ext cx="10664954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The platform should require users to provide basic information such as name, email address, and password for account registration.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84283" y="4333450"/>
              <a:ext cx="364488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Story 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02833"/>
              <a:ext cx="9347962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As a user, I want to be able to easily deposit funds into my account and withdraw funds when needed, with minimal hassle and quick processing times.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872410" y="4161577"/>
              <a:ext cx="588911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Acceptance Criteria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476316" y="4646293"/>
              <a:ext cx="11196151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The platform should support multiple payment methods for deposits, including bank transfers, credit/debit cards, and cryptocurrency deposits.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84283" y="6569072"/>
              <a:ext cx="364488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Story 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164277"/>
              <a:ext cx="9347962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As a user, I want to have an intuitive and user-friendly interface for executing trades and managing my portfolio on the crypto platform.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872410" y="6569072"/>
              <a:ext cx="588911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Acceptance Criteria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476316" y="7053787"/>
              <a:ext cx="11196151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The trading interface should be easy to navigate, with clear labels and visual indicators for different trading pairs.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84283" y="8800037"/>
              <a:ext cx="364488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Story 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75253"/>
              <a:ext cx="9347962" cy="257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As a user, I want to have access to reliable customer support services on the crypto platform to address any issues or concerns that may arise during my trading activities.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872410" y="8687855"/>
              <a:ext cx="5889116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01010"/>
                  </a:solidFill>
                  <a:latin typeface="Roboto Bold"/>
                </a:rPr>
                <a:t>User Acceptance Criteria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476316" y="9426570"/>
              <a:ext cx="11196151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01010"/>
                  </a:solidFill>
                  <a:latin typeface="Roboto"/>
                </a:rPr>
                <a:t>The platform should offer multiple channels for customer support, including live chat, email support, and a dedicated support ticket system.</a:t>
              </a: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01010"/>
                </a:solidFill>
                <a:latin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385" y="351216"/>
            <a:ext cx="16875230" cy="10106675"/>
            <a:chOff x="0" y="0"/>
            <a:chExt cx="22500307" cy="13475566"/>
          </a:xfrm>
        </p:grpSpPr>
        <p:sp>
          <p:nvSpPr>
            <p:cNvPr id="3" name="TextBox 3"/>
            <p:cNvSpPr txBox="1"/>
            <p:nvPr/>
          </p:nvSpPr>
          <p:spPr>
            <a:xfrm>
              <a:off x="1027001" y="4009827"/>
              <a:ext cx="6719328" cy="261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FFF"/>
                  </a:solidFill>
                  <a:latin typeface="Roboto Bold"/>
                </a:rPr>
                <a:t>Free Resources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7001" y="7599927"/>
              <a:ext cx="6719328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Use these free recolorable icons and illustrations in your Canva design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13528400" y="8095731"/>
              <a:ext cx="956188" cy="956188"/>
            </a:xfrm>
            <a:custGeom>
              <a:avLst/>
              <a:gdLst/>
              <a:ahLst/>
              <a:cxnLst/>
              <a:rect l="l" t="t" r="r" b="b"/>
              <a:pathLst>
                <a:path w="956188" h="956188">
                  <a:moveTo>
                    <a:pt x="0" y="0"/>
                  </a:moveTo>
                  <a:lnTo>
                    <a:pt x="956188" y="0"/>
                  </a:lnTo>
                  <a:lnTo>
                    <a:pt x="956188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945652" y="8095731"/>
              <a:ext cx="956188" cy="956188"/>
            </a:xfrm>
            <a:custGeom>
              <a:avLst/>
              <a:gdLst/>
              <a:ahLst/>
              <a:cxnLst/>
              <a:rect l="l" t="t" r="r" b="b"/>
              <a:pathLst>
                <a:path w="956188" h="956188">
                  <a:moveTo>
                    <a:pt x="0" y="0"/>
                  </a:moveTo>
                  <a:lnTo>
                    <a:pt x="956188" y="0"/>
                  </a:lnTo>
                  <a:lnTo>
                    <a:pt x="956188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336292" y="8076308"/>
              <a:ext cx="1030638" cy="995035"/>
            </a:xfrm>
            <a:custGeom>
              <a:avLst/>
              <a:gdLst/>
              <a:ahLst/>
              <a:cxnLst/>
              <a:rect l="l" t="t" r="r" b="b"/>
              <a:pathLst>
                <a:path w="1030638" h="995035">
                  <a:moveTo>
                    <a:pt x="0" y="0"/>
                  </a:moveTo>
                  <a:lnTo>
                    <a:pt x="1030638" y="0"/>
                  </a:lnTo>
                  <a:lnTo>
                    <a:pt x="1030638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0647526" y="8095731"/>
              <a:ext cx="995035" cy="995035"/>
            </a:xfrm>
            <a:custGeom>
              <a:avLst/>
              <a:gdLst/>
              <a:ahLst/>
              <a:cxnLst/>
              <a:rect l="l" t="t" r="r" b="b"/>
              <a:pathLst>
                <a:path w="995035" h="995035">
                  <a:moveTo>
                    <a:pt x="0" y="0"/>
                  </a:moveTo>
                  <a:lnTo>
                    <a:pt x="995035" y="0"/>
                  </a:lnTo>
                  <a:lnTo>
                    <a:pt x="995035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56913" y="8095731"/>
              <a:ext cx="956188" cy="956188"/>
            </a:xfrm>
            <a:custGeom>
              <a:avLst/>
              <a:gdLst/>
              <a:ahLst/>
              <a:cxnLst/>
              <a:rect l="l" t="t" r="r" b="b"/>
              <a:pathLst>
                <a:path w="956188" h="956188">
                  <a:moveTo>
                    <a:pt x="0" y="0"/>
                  </a:moveTo>
                  <a:lnTo>
                    <a:pt x="956188" y="0"/>
                  </a:lnTo>
                  <a:lnTo>
                    <a:pt x="956188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604862" y="10175962"/>
              <a:ext cx="796028" cy="995035"/>
            </a:xfrm>
            <a:custGeom>
              <a:avLst/>
              <a:gdLst/>
              <a:ahLst/>
              <a:cxnLst/>
              <a:rect l="l" t="t" r="r" b="b"/>
              <a:pathLst>
                <a:path w="796028" h="995035">
                  <a:moveTo>
                    <a:pt x="0" y="0"/>
                  </a:moveTo>
                  <a:lnTo>
                    <a:pt x="796027" y="0"/>
                  </a:lnTo>
                  <a:lnTo>
                    <a:pt x="796027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788177" y="10175962"/>
              <a:ext cx="1263901" cy="995035"/>
            </a:xfrm>
            <a:custGeom>
              <a:avLst/>
              <a:gdLst/>
              <a:ahLst/>
              <a:cxnLst/>
              <a:rect l="l" t="t" r="r" b="b"/>
              <a:pathLst>
                <a:path w="1263901" h="995035">
                  <a:moveTo>
                    <a:pt x="0" y="0"/>
                  </a:moveTo>
                  <a:lnTo>
                    <a:pt x="1263901" y="0"/>
                  </a:lnTo>
                  <a:lnTo>
                    <a:pt x="1263901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410178" y="10175962"/>
              <a:ext cx="875630" cy="995035"/>
            </a:xfrm>
            <a:custGeom>
              <a:avLst/>
              <a:gdLst/>
              <a:ahLst/>
              <a:cxnLst/>
              <a:rect l="l" t="t" r="r" b="b"/>
              <a:pathLst>
                <a:path w="875630" h="995035">
                  <a:moveTo>
                    <a:pt x="0" y="0"/>
                  </a:moveTo>
                  <a:lnTo>
                    <a:pt x="875630" y="0"/>
                  </a:lnTo>
                  <a:lnTo>
                    <a:pt x="875630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672854" y="10195386"/>
              <a:ext cx="937142" cy="995035"/>
            </a:xfrm>
            <a:custGeom>
              <a:avLst/>
              <a:gdLst/>
              <a:ahLst/>
              <a:cxnLst/>
              <a:rect l="l" t="t" r="r" b="b"/>
              <a:pathLst>
                <a:path w="937142" h="995035">
                  <a:moveTo>
                    <a:pt x="0" y="0"/>
                  </a:moveTo>
                  <a:lnTo>
                    <a:pt x="937142" y="0"/>
                  </a:lnTo>
                  <a:lnTo>
                    <a:pt x="937142" y="995034"/>
                  </a:lnTo>
                  <a:lnTo>
                    <a:pt x="0" y="995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450970" y="10175962"/>
              <a:ext cx="560838" cy="995035"/>
            </a:xfrm>
            <a:custGeom>
              <a:avLst/>
              <a:gdLst/>
              <a:ahLst/>
              <a:cxnLst/>
              <a:rect l="l" t="t" r="r" b="b"/>
              <a:pathLst>
                <a:path w="560838" h="995035">
                  <a:moveTo>
                    <a:pt x="0" y="0"/>
                  </a:moveTo>
                  <a:lnTo>
                    <a:pt x="560837" y="0"/>
                  </a:lnTo>
                  <a:lnTo>
                    <a:pt x="560837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501788" y="5996077"/>
              <a:ext cx="1009411" cy="956188"/>
            </a:xfrm>
            <a:custGeom>
              <a:avLst/>
              <a:gdLst/>
              <a:ahLst/>
              <a:cxnLst/>
              <a:rect l="l" t="t" r="r" b="b"/>
              <a:pathLst>
                <a:path w="1009411" h="956188">
                  <a:moveTo>
                    <a:pt x="0" y="0"/>
                  </a:moveTo>
                  <a:lnTo>
                    <a:pt x="1009411" y="0"/>
                  </a:lnTo>
                  <a:lnTo>
                    <a:pt x="1009411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6041270" y="5996077"/>
              <a:ext cx="764950" cy="956188"/>
            </a:xfrm>
            <a:custGeom>
              <a:avLst/>
              <a:gdLst/>
              <a:ahLst/>
              <a:cxnLst/>
              <a:rect l="l" t="t" r="r" b="b"/>
              <a:pathLst>
                <a:path w="764950" h="956188">
                  <a:moveTo>
                    <a:pt x="0" y="0"/>
                  </a:moveTo>
                  <a:lnTo>
                    <a:pt x="764951" y="0"/>
                  </a:lnTo>
                  <a:lnTo>
                    <a:pt x="764951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373517" y="5996077"/>
              <a:ext cx="956188" cy="956188"/>
            </a:xfrm>
            <a:custGeom>
              <a:avLst/>
              <a:gdLst/>
              <a:ahLst/>
              <a:cxnLst/>
              <a:rect l="l" t="t" r="r" b="b"/>
              <a:pathLst>
                <a:path w="956188" h="956188">
                  <a:moveTo>
                    <a:pt x="0" y="0"/>
                  </a:moveTo>
                  <a:lnTo>
                    <a:pt x="956188" y="0"/>
                  </a:lnTo>
                  <a:lnTo>
                    <a:pt x="956188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0680091" y="5996077"/>
              <a:ext cx="929905" cy="995035"/>
            </a:xfrm>
            <a:custGeom>
              <a:avLst/>
              <a:gdLst/>
              <a:ahLst/>
              <a:cxnLst/>
              <a:rect l="l" t="t" r="r" b="b"/>
              <a:pathLst>
                <a:path w="929905" h="995035">
                  <a:moveTo>
                    <a:pt x="0" y="0"/>
                  </a:moveTo>
                  <a:lnTo>
                    <a:pt x="929905" y="0"/>
                  </a:lnTo>
                  <a:lnTo>
                    <a:pt x="929905" y="995034"/>
                  </a:lnTo>
                  <a:lnTo>
                    <a:pt x="0" y="995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50154" y="5976653"/>
              <a:ext cx="969706" cy="995035"/>
            </a:xfrm>
            <a:custGeom>
              <a:avLst/>
              <a:gdLst/>
              <a:ahLst/>
              <a:cxnLst/>
              <a:rect l="l" t="t" r="r" b="b"/>
              <a:pathLst>
                <a:path w="969706" h="995035">
                  <a:moveTo>
                    <a:pt x="0" y="0"/>
                  </a:moveTo>
                  <a:lnTo>
                    <a:pt x="969706" y="0"/>
                  </a:lnTo>
                  <a:lnTo>
                    <a:pt x="969706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3591856" y="3896422"/>
              <a:ext cx="829276" cy="956188"/>
            </a:xfrm>
            <a:custGeom>
              <a:avLst/>
              <a:gdLst/>
              <a:ahLst/>
              <a:cxnLst/>
              <a:rect l="l" t="t" r="r" b="b"/>
              <a:pathLst>
                <a:path w="829276" h="956188">
                  <a:moveTo>
                    <a:pt x="0" y="0"/>
                  </a:moveTo>
                  <a:lnTo>
                    <a:pt x="829275" y="0"/>
                  </a:lnTo>
                  <a:lnTo>
                    <a:pt x="829275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6003892" y="3896422"/>
              <a:ext cx="839707" cy="956188"/>
            </a:xfrm>
            <a:custGeom>
              <a:avLst/>
              <a:gdLst/>
              <a:ahLst/>
              <a:cxnLst/>
              <a:rect l="l" t="t" r="r" b="b"/>
              <a:pathLst>
                <a:path w="839707" h="956188">
                  <a:moveTo>
                    <a:pt x="0" y="0"/>
                  </a:moveTo>
                  <a:lnTo>
                    <a:pt x="839707" y="0"/>
                  </a:lnTo>
                  <a:lnTo>
                    <a:pt x="839707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8373517" y="3896422"/>
              <a:ext cx="956188" cy="956188"/>
            </a:xfrm>
            <a:custGeom>
              <a:avLst/>
              <a:gdLst/>
              <a:ahLst/>
              <a:cxnLst/>
              <a:rect l="l" t="t" r="r" b="b"/>
              <a:pathLst>
                <a:path w="956188" h="956188">
                  <a:moveTo>
                    <a:pt x="0" y="0"/>
                  </a:moveTo>
                  <a:lnTo>
                    <a:pt x="956188" y="0"/>
                  </a:lnTo>
                  <a:lnTo>
                    <a:pt x="956188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0751553" y="3896422"/>
              <a:ext cx="786982" cy="995035"/>
            </a:xfrm>
            <a:custGeom>
              <a:avLst/>
              <a:gdLst/>
              <a:ahLst/>
              <a:cxnLst/>
              <a:rect l="l" t="t" r="r" b="b"/>
              <a:pathLst>
                <a:path w="786982" h="995035">
                  <a:moveTo>
                    <a:pt x="0" y="0"/>
                  </a:moveTo>
                  <a:lnTo>
                    <a:pt x="786981" y="0"/>
                  </a:lnTo>
                  <a:lnTo>
                    <a:pt x="786981" y="995035"/>
                  </a:lnTo>
                  <a:lnTo>
                    <a:pt x="0" y="99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50154" y="3889663"/>
              <a:ext cx="969706" cy="969706"/>
            </a:xfrm>
            <a:custGeom>
              <a:avLst/>
              <a:gdLst/>
              <a:ahLst/>
              <a:cxnLst/>
              <a:rect l="l" t="t" r="r" b="b"/>
              <a:pathLst>
                <a:path w="969706" h="969706">
                  <a:moveTo>
                    <a:pt x="0" y="0"/>
                  </a:moveTo>
                  <a:lnTo>
                    <a:pt x="969706" y="0"/>
                  </a:lnTo>
                  <a:lnTo>
                    <a:pt x="969706" y="969706"/>
                  </a:lnTo>
                  <a:lnTo>
                    <a:pt x="0" y="969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3728793" y="1718641"/>
              <a:ext cx="558066" cy="956188"/>
            </a:xfrm>
            <a:custGeom>
              <a:avLst/>
              <a:gdLst/>
              <a:ahLst/>
              <a:cxnLst/>
              <a:rect l="l" t="t" r="r" b="b"/>
              <a:pathLst>
                <a:path w="558066" h="956188">
                  <a:moveTo>
                    <a:pt x="0" y="0"/>
                  </a:moveTo>
                  <a:lnTo>
                    <a:pt x="558066" y="0"/>
                  </a:lnTo>
                  <a:lnTo>
                    <a:pt x="558066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6046949" y="1718641"/>
              <a:ext cx="756258" cy="956188"/>
            </a:xfrm>
            <a:custGeom>
              <a:avLst/>
              <a:gdLst/>
              <a:ahLst/>
              <a:cxnLst/>
              <a:rect l="l" t="t" r="r" b="b"/>
              <a:pathLst>
                <a:path w="756258" h="956188">
                  <a:moveTo>
                    <a:pt x="0" y="0"/>
                  </a:moveTo>
                  <a:lnTo>
                    <a:pt x="756258" y="0"/>
                  </a:lnTo>
                  <a:lnTo>
                    <a:pt x="756258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8470468" y="1718641"/>
              <a:ext cx="764950" cy="956188"/>
            </a:xfrm>
            <a:custGeom>
              <a:avLst/>
              <a:gdLst/>
              <a:ahLst/>
              <a:cxnLst/>
              <a:rect l="l" t="t" r="r" b="b"/>
              <a:pathLst>
                <a:path w="764950" h="956188">
                  <a:moveTo>
                    <a:pt x="0" y="0"/>
                  </a:moveTo>
                  <a:lnTo>
                    <a:pt x="764950" y="0"/>
                  </a:lnTo>
                  <a:lnTo>
                    <a:pt x="764950" y="956188"/>
                  </a:lnTo>
                  <a:lnTo>
                    <a:pt x="0" y="95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20652477" y="1718641"/>
              <a:ext cx="987798" cy="995035"/>
            </a:xfrm>
            <a:custGeom>
              <a:avLst/>
              <a:gdLst/>
              <a:ahLst/>
              <a:cxnLst/>
              <a:rect l="l" t="t" r="r" b="b"/>
              <a:pathLst>
                <a:path w="987798" h="995035">
                  <a:moveTo>
                    <a:pt x="0" y="0"/>
                  </a:moveTo>
                  <a:lnTo>
                    <a:pt x="987798" y="0"/>
                  </a:lnTo>
                  <a:lnTo>
                    <a:pt x="987798" y="995034"/>
                  </a:lnTo>
                  <a:lnTo>
                    <a:pt x="0" y="995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250154" y="1589003"/>
              <a:ext cx="972371" cy="1215463"/>
            </a:xfrm>
            <a:custGeom>
              <a:avLst/>
              <a:gdLst/>
              <a:ahLst/>
              <a:cxnLst/>
              <a:rect l="l" t="t" r="r" b="b"/>
              <a:pathLst>
                <a:path w="972371" h="1215463">
                  <a:moveTo>
                    <a:pt x="0" y="0"/>
                  </a:moveTo>
                  <a:lnTo>
                    <a:pt x="972370" y="0"/>
                  </a:lnTo>
                  <a:lnTo>
                    <a:pt x="972370" y="1215463"/>
                  </a:lnTo>
                  <a:lnTo>
                    <a:pt x="0" y="121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745824" y="679026"/>
              <a:ext cx="19008658" cy="12796541"/>
            </a:xfrm>
            <a:custGeom>
              <a:avLst/>
              <a:gdLst/>
              <a:ahLst/>
              <a:cxnLst/>
              <a:rect l="l" t="t" r="r" b="b"/>
              <a:pathLst>
                <a:path w="19008658" h="12796541">
                  <a:moveTo>
                    <a:pt x="0" y="0"/>
                  </a:moveTo>
                  <a:lnTo>
                    <a:pt x="19008659" y="0"/>
                  </a:lnTo>
                  <a:lnTo>
                    <a:pt x="19008659" y="12796540"/>
                  </a:lnTo>
                  <a:lnTo>
                    <a:pt x="0" y="12796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/>
              <a:stretch>
                <a:fillRect t="-7716" b="-7716"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500307" cy="726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>
                  <a:solidFill>
                    <a:srgbClr val="101010"/>
                  </a:solidFill>
                  <a:latin typeface="Roboto Bold"/>
                </a:rPr>
                <a:t>DATA FLOW DIAGRAM (DFD)OF THE DIFFERENT COMPONENTS OF OUR PLATFORM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7693" y="0"/>
            <a:ext cx="17370307" cy="10287000"/>
            <a:chOff x="0" y="0"/>
            <a:chExt cx="23160410" cy="13716000"/>
          </a:xfrm>
        </p:grpSpPr>
        <p:sp>
          <p:nvSpPr>
            <p:cNvPr id="3" name="Freeform 3"/>
            <p:cNvSpPr/>
            <p:nvPr/>
          </p:nvSpPr>
          <p:spPr>
            <a:xfrm>
              <a:off x="1096841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119401" y="560995"/>
              <a:ext cx="1423189" cy="1423189"/>
            </a:xfrm>
            <a:custGeom>
              <a:avLst/>
              <a:gdLst/>
              <a:ahLst/>
              <a:cxnLst/>
              <a:rect l="l" t="t" r="r" b="b"/>
              <a:pathLst>
                <a:path w="1423189" h="1423189">
                  <a:moveTo>
                    <a:pt x="0" y="0"/>
                  </a:moveTo>
                  <a:lnTo>
                    <a:pt x="1423189" y="0"/>
                  </a:lnTo>
                  <a:lnTo>
                    <a:pt x="1423189" y="1423190"/>
                  </a:lnTo>
                  <a:lnTo>
                    <a:pt x="0" y="1423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8016243"/>
              <a:ext cx="9860012" cy="971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>
                  <a:solidFill>
                    <a:srgbClr val="101010"/>
                  </a:solidFill>
                  <a:latin typeface="Roboto Bold"/>
                </a:rPr>
                <a:t>Do you have any questions?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70342" y="10657852"/>
              <a:ext cx="671932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01010"/>
                  </a:solidFill>
                  <a:latin typeface="Roboto"/>
                </a:rPr>
                <a:t>Send it to us! info@eniprotradex.com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70342" y="5050793"/>
              <a:ext cx="5899606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101010"/>
                  </a:solidFill>
                  <a:latin typeface="Roboto Bold"/>
                </a:rPr>
                <a:t>THANK YOU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805287" y="2153630"/>
              <a:ext cx="9860012" cy="473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54A88C"/>
                  </a:solidFill>
                  <a:latin typeface="Brittany"/>
                </a:rPr>
                <a:t>ENIPRO TRADE X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0699" y="36459"/>
            <a:ext cx="14166601" cy="8981620"/>
            <a:chOff x="0" y="0"/>
            <a:chExt cx="18888802" cy="11975494"/>
          </a:xfrm>
        </p:grpSpPr>
        <p:sp>
          <p:nvSpPr>
            <p:cNvPr id="3" name="Freeform 3"/>
            <p:cNvSpPr/>
            <p:nvPr/>
          </p:nvSpPr>
          <p:spPr>
            <a:xfrm>
              <a:off x="8782907" y="0"/>
              <a:ext cx="1322988" cy="1322988"/>
            </a:xfrm>
            <a:custGeom>
              <a:avLst/>
              <a:gdLst/>
              <a:ahLst/>
              <a:cxnLst/>
              <a:rect l="l" t="t" r="r" b="b"/>
              <a:pathLst>
                <a:path w="1322988" h="1322988">
                  <a:moveTo>
                    <a:pt x="0" y="0"/>
                  </a:moveTo>
                  <a:lnTo>
                    <a:pt x="1322988" y="0"/>
                  </a:lnTo>
                  <a:lnTo>
                    <a:pt x="1322988" y="1322988"/>
                  </a:lnTo>
                  <a:lnTo>
                    <a:pt x="0" y="132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5715918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About ENIPRO TRADE X and Current Trend of the Crypto Industry in Nigeria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74818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Potential Users of our Platform and their needs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301384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SWOT analysis of the Proposed ENIPRO TRADE X Platform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539866" y="5715918"/>
              <a:ext cx="749347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Key Stakeholders of our Platform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539866" y="6438971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Interview and Survey Questions for our various Stakeholders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539866" y="7742584"/>
              <a:ext cx="7493471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Analysis Techniques to identify Opportunities and Challenges of our Platform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97850" y="2638454"/>
              <a:ext cx="14893102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000">
                  <a:solidFill>
                    <a:srgbClr val="FFFFFF"/>
                  </a:solidFill>
                  <a:latin typeface="Roboto Bold"/>
                </a:rPr>
                <a:t>Table of Contents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48730" y="4513482"/>
              <a:ext cx="12191342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Roboto"/>
                </a:rPr>
                <a:t>Points to discuss: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493471" y="5696868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493471" y="7055768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493471" y="8282334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253470" y="5858581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06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253470" y="6571474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07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253470" y="7768661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08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7950"/>
              <a:ext cx="749347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BCD and BMC of our Platform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493471" y="9508900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402556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Functional and Non Functional Requirements of our Platform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493471" y="10383506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05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539866" y="9579004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SDLC of our Platform using Agile Methodology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253470" y="10901666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539866" y="10882024"/>
              <a:ext cx="7493471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DFD of our Platform and User Acceptance Stories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253470" y="9585946"/>
              <a:ext cx="635332" cy="39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60"/>
                </a:lnSpc>
              </a:pPr>
              <a:r>
                <a:rPr lang="en-US" sz="1600">
                  <a:solidFill>
                    <a:srgbClr val="FFFFFF"/>
                  </a:solidFill>
                  <a:latin typeface="Roboto"/>
                </a:rPr>
                <a:t>09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493471" y="1400891"/>
              <a:ext cx="6017870" cy="412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8"/>
                </a:lnSpc>
              </a:pPr>
              <a:r>
                <a:rPr lang="en-US" sz="1927">
                  <a:solidFill>
                    <a:srgbClr val="54A78B"/>
                  </a:solidFill>
                  <a:latin typeface="Brittany"/>
                </a:rPr>
                <a:t>ENIPRO TRADE X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055"/>
            <a:ext cx="18018144" cy="10346055"/>
            <a:chOff x="0" y="0"/>
            <a:chExt cx="24024192" cy="1379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72180" cy="13794740"/>
            </a:xfrm>
            <a:custGeom>
              <a:avLst/>
              <a:gdLst/>
              <a:ahLst/>
              <a:cxnLst/>
              <a:rect l="l" t="t" r="r" b="b"/>
              <a:pathLst>
                <a:path w="13472180" h="13794740">
                  <a:moveTo>
                    <a:pt x="0" y="0"/>
                  </a:moveTo>
                  <a:lnTo>
                    <a:pt x="13472180" y="0"/>
                  </a:lnTo>
                  <a:lnTo>
                    <a:pt x="13472180" y="13794740"/>
                  </a:lnTo>
                  <a:lnTo>
                    <a:pt x="0" y="1379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483" r="-33060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3675380" y="777240"/>
              <a:ext cx="10348812" cy="3163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481"/>
                </a:lnSpc>
              </a:pPr>
              <a:r>
                <a:rPr lang="en-US" sz="7293">
                  <a:solidFill>
                    <a:srgbClr val="101010"/>
                  </a:solidFill>
                  <a:latin typeface="Roboto Bold"/>
                </a:rPr>
                <a:t>About Enipro Trade X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675380" y="3482340"/>
              <a:ext cx="10348812" cy="9789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851" lvl="1" indent="-367426">
                <a:lnSpc>
                  <a:spcPts val="4765"/>
                </a:lnSpc>
                <a:buFont typeface="Arial"/>
                <a:buChar char="•"/>
              </a:pPr>
              <a:r>
                <a:rPr lang="en-US" sz="3403" dirty="0">
                  <a:solidFill>
                    <a:srgbClr val="101010"/>
                  </a:solidFill>
                  <a:latin typeface="Roboto"/>
                </a:rPr>
                <a:t>Founded in April 2017 by Nigeria born Business Analysts.</a:t>
              </a:r>
            </a:p>
            <a:p>
              <a:pPr marL="734851" lvl="1" indent="-367426">
                <a:lnSpc>
                  <a:spcPts val="4765"/>
                </a:lnSpc>
                <a:buFont typeface="Arial"/>
                <a:buChar char="•"/>
              </a:pPr>
              <a:r>
                <a:rPr lang="en-US" sz="3403" dirty="0">
                  <a:solidFill>
                    <a:srgbClr val="101010"/>
                  </a:solidFill>
                  <a:latin typeface="Roboto"/>
                </a:rPr>
                <a:t>Our Vision is to provide a user friendly platform, </a:t>
              </a:r>
              <a:r>
                <a:rPr lang="en-US" sz="3600" dirty="0">
                  <a:solidFill>
                    <a:srgbClr val="202124"/>
                  </a:solidFill>
                  <a:highlight>
                    <a:srgbClr val="FFFFFF"/>
                  </a:highlight>
                  <a:latin typeface="Roboto" panose="02000000000000000000" pitchFamily="2" charset="0"/>
                </a:rPr>
                <a:t>w</a:t>
              </a:r>
              <a:r>
                <a:rPr lang="en-US" sz="3600" b="0" i="0" dirty="0">
                  <a:solidFill>
                    <a:srgbClr val="202124"/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ide acceptability, trust and recognition, </a:t>
              </a:r>
              <a:r>
                <a:rPr lang="en-US" sz="3403" dirty="0">
                  <a:solidFill>
                    <a:srgbClr val="101010"/>
                  </a:solidFill>
                  <a:latin typeface="Roboto"/>
                </a:rPr>
                <a:t> and affordable transaction fees for Nigerians, Africans and the entire globe against foreign competitors as Binance, Quidax etc.</a:t>
              </a:r>
            </a:p>
            <a:p>
              <a:pPr marL="734851" lvl="1" indent="-367426">
                <a:lnSpc>
                  <a:spcPts val="4765"/>
                </a:lnSpc>
                <a:buFont typeface="Arial"/>
                <a:buChar char="•"/>
              </a:pPr>
              <a:r>
                <a:rPr lang="en-US" sz="3403" dirty="0">
                  <a:solidFill>
                    <a:srgbClr val="101010"/>
                  </a:solidFill>
                  <a:latin typeface="Roboto"/>
                </a:rPr>
                <a:t>Creating awareness for digital economy across Africa.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120650"/>
            <a:ext cx="17570116" cy="9742170"/>
            <a:chOff x="0" y="0"/>
            <a:chExt cx="23426821" cy="12989560"/>
          </a:xfrm>
        </p:grpSpPr>
        <p:sp>
          <p:nvSpPr>
            <p:cNvPr id="3" name="TextBox 3"/>
            <p:cNvSpPr txBox="1"/>
            <p:nvPr/>
          </p:nvSpPr>
          <p:spPr>
            <a:xfrm>
              <a:off x="487279" y="9660890"/>
              <a:ext cx="9154405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Complexity and Technical Barriers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Security Concerns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Regulatory Uncertainty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Liquidity and Market Fragmentation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Volatility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User Experience and Interface Design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5979" y="1217083"/>
              <a:ext cx="23180843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Roboto"/>
                </a:rPr>
                <a:t>Nigeria has emerged as one of the leading markets for cryptocurrency adoption in Africa, with a significant number of individuals and businesses actively participating in trading and investment activities. Platforms like Binance, </a:t>
              </a:r>
              <a:r>
                <a:rPr lang="en-US" sz="2400" dirty="0" err="1">
                  <a:solidFill>
                    <a:srgbClr val="FFFFFF"/>
                  </a:solidFill>
                  <a:latin typeface="Roboto"/>
                </a:rPr>
                <a:t>Luno</a:t>
              </a:r>
              <a:r>
                <a:rPr lang="en-US" sz="2400" dirty="0">
                  <a:solidFill>
                    <a:srgbClr val="FFFFFF"/>
                  </a:solidFill>
                  <a:latin typeface="Roboto"/>
                </a:rPr>
                <a:t>, and Quidax have gained popularity among Nigerian users, offering easy access to a variety of cryptocurrencies such as Bitcoin, Ethereum, and Ripple.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0475" y="4470612"/>
              <a:ext cx="13345835" cy="388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Increased Institutional Involvement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Regulatory Clarity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Growing Adoption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Emergence of Decentralized Finance (DeFi)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Interoperability and Cross-Chain Solutions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Focus on Sustainability and Energy Efficiency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Rise of Central Bank Digital Currencies (CBDCs)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57150"/>
              <a:ext cx="15282342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Roboto"/>
                </a:rPr>
                <a:t>Market Overview.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00" y="3450378"/>
              <a:ext cx="14919305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Roboto"/>
                </a:rPr>
                <a:t>Current Cryptocurrency state in Nigeria.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96207"/>
              <a:ext cx="17229542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Roboto"/>
                </a:rPr>
                <a:t>Current Cryptocurrency challenges in Nigeria.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7095" y="114300"/>
            <a:ext cx="18271229" cy="9304495"/>
            <a:chOff x="0" y="0"/>
            <a:chExt cx="24361639" cy="12405993"/>
          </a:xfrm>
        </p:grpSpPr>
        <p:sp>
          <p:nvSpPr>
            <p:cNvPr id="3" name="TextBox 3"/>
            <p:cNvSpPr txBox="1"/>
            <p:nvPr/>
          </p:nvSpPr>
          <p:spPr>
            <a:xfrm>
              <a:off x="766415" y="3509312"/>
              <a:ext cx="11179973" cy="889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4721" lvl="1" indent="-242360">
                <a:lnSpc>
                  <a:spcPts val="3592"/>
                </a:lnSpc>
                <a:buFont typeface="Arial"/>
                <a:buChar char="•"/>
              </a:pPr>
              <a:r>
                <a:rPr lang="en-US" sz="2245">
                  <a:solidFill>
                    <a:srgbClr val="FFFFFF"/>
                  </a:solidFill>
                  <a:latin typeface="Roboto Bold Italics"/>
                </a:rPr>
                <a:t>Investors and Traders:</a:t>
              </a:r>
              <a:r>
                <a:rPr lang="en-US" sz="2245">
                  <a:solidFill>
                    <a:srgbClr val="FFFFFF"/>
                  </a:solidFill>
                  <a:latin typeface="Roboto"/>
                </a:rPr>
                <a:t> Individuals seeking investment opportunities or engaging in speculative trading.</a:t>
              </a:r>
            </a:p>
            <a:p>
              <a:pPr marL="484721" lvl="1" indent="-242360">
                <a:lnSpc>
                  <a:spcPts val="3592"/>
                </a:lnSpc>
                <a:buFont typeface="Arial"/>
                <a:buChar char="•"/>
              </a:pPr>
              <a:r>
                <a:rPr lang="en-US" sz="2245">
                  <a:solidFill>
                    <a:srgbClr val="FFFFFF"/>
                  </a:solidFill>
                  <a:latin typeface="Roboto Bold Italics"/>
                </a:rPr>
                <a:t>Merchants:</a:t>
              </a:r>
              <a:r>
                <a:rPr lang="en-US" sz="2245">
                  <a:solidFill>
                    <a:srgbClr val="FFFFFF"/>
                  </a:solidFill>
                  <a:latin typeface="Roboto"/>
                </a:rPr>
                <a:t> Businesses looking for alternative payment solutions and lower transaction fees.</a:t>
              </a:r>
            </a:p>
            <a:p>
              <a:pPr marL="484721" lvl="1" indent="-242360">
                <a:lnSpc>
                  <a:spcPts val="3592"/>
                </a:lnSpc>
                <a:buFont typeface="Arial"/>
                <a:buChar char="•"/>
              </a:pPr>
              <a:r>
                <a:rPr lang="en-US" sz="2245">
                  <a:solidFill>
                    <a:srgbClr val="FFFFFF"/>
                  </a:solidFill>
                  <a:latin typeface="Roboto Bold Italics"/>
                </a:rPr>
                <a:t>Developers:</a:t>
              </a:r>
              <a:r>
                <a:rPr lang="en-US" sz="2245">
                  <a:solidFill>
                    <a:srgbClr val="FFFFFF"/>
                  </a:solidFill>
                  <a:latin typeface="Roboto"/>
                </a:rPr>
                <a:t> Those interested in building decentralized applications (DApps) or contributing to blockchain projects.</a:t>
              </a:r>
            </a:p>
            <a:p>
              <a:pPr marL="484721" lvl="1" indent="-242360">
                <a:lnSpc>
                  <a:spcPts val="3592"/>
                </a:lnSpc>
                <a:buFont typeface="Arial"/>
                <a:buChar char="•"/>
              </a:pPr>
              <a:r>
                <a:rPr lang="en-US" sz="2245">
                  <a:solidFill>
                    <a:srgbClr val="FFFFFF"/>
                  </a:solidFill>
                  <a:latin typeface="Roboto Bold Italics"/>
                </a:rPr>
                <a:t>Consumers:</a:t>
              </a:r>
              <a:r>
                <a:rPr lang="en-US" sz="2245">
                  <a:solidFill>
                    <a:srgbClr val="FFFFFF"/>
                  </a:solidFill>
                  <a:latin typeface="Roboto"/>
                </a:rPr>
                <a:t> People interested in using cryptocurrencies for everyday transactions or as a store of value.</a:t>
              </a:r>
            </a:p>
            <a:p>
              <a:pPr marL="484721" lvl="1" indent="-242360">
                <a:lnSpc>
                  <a:spcPts val="3592"/>
                </a:lnSpc>
                <a:buFont typeface="Arial"/>
                <a:buChar char="•"/>
              </a:pPr>
              <a:r>
                <a:rPr lang="en-US" sz="2245">
                  <a:solidFill>
                    <a:srgbClr val="FFFFFF"/>
                  </a:solidFill>
                  <a:latin typeface="Roboto Bold Italics"/>
                </a:rPr>
                <a:t>Institutional Investors:</a:t>
              </a:r>
              <a:r>
                <a:rPr lang="en-US" sz="2245">
                  <a:solidFill>
                    <a:srgbClr val="FFFFFF"/>
                  </a:solidFill>
                  <a:latin typeface="Roboto"/>
                </a:rPr>
                <a:t> Hedge funds, asset managers, and other financial institutions exploring cryptocurrency investment opportunities.</a:t>
              </a:r>
            </a:p>
            <a:p>
              <a:pPr marL="484721" lvl="1" indent="-242360">
                <a:lnSpc>
                  <a:spcPts val="3592"/>
                </a:lnSpc>
                <a:buFont typeface="Arial"/>
                <a:buChar char="•"/>
              </a:pPr>
              <a:r>
                <a:rPr lang="en-US" sz="2245">
                  <a:solidFill>
                    <a:srgbClr val="FFFFFF"/>
                  </a:solidFill>
                  <a:latin typeface="Roboto Bold Italics"/>
                </a:rPr>
                <a:t>Governments and Regulators:</a:t>
              </a:r>
              <a:r>
                <a:rPr lang="en-US" sz="2245">
                  <a:solidFill>
                    <a:srgbClr val="FFFFFF"/>
                  </a:solidFill>
                  <a:latin typeface="Roboto"/>
                </a:rPr>
                <a:t> Entities interested in understanding and potentially regulating the cryptocurrency market.</a:t>
              </a:r>
            </a:p>
            <a:p>
              <a:pPr>
                <a:lnSpc>
                  <a:spcPts val="3592"/>
                </a:lnSpc>
              </a:pPr>
              <a:endParaRPr lang="en-US" sz="2245">
                <a:solidFill>
                  <a:srgbClr val="FFFFFF"/>
                </a:solidFill>
                <a:latin typeface="Robot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414793" y="3509312"/>
              <a:ext cx="11946846" cy="754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oboto Bold Italics"/>
                </a:rPr>
                <a:t>Security: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 Secure storage and transactions to protect their assets from hacks and theft.</a:t>
              </a:r>
            </a:p>
            <a:p>
              <a:pPr marL="474979" lvl="1" indent="-237490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oboto Bold Italics"/>
                </a:rPr>
                <a:t>Liquidity: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 Access to liquid markets to buy, sell, and trade cryptocurrencies easily.</a:t>
              </a:r>
            </a:p>
            <a:p>
              <a:pPr marL="474979" lvl="1" indent="-237490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oboto Bold Italics"/>
                </a:rPr>
                <a:t>Transparency: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 Clear and reliable information about market trends, prices, and project fundamentals.</a:t>
              </a:r>
            </a:p>
            <a:p>
              <a:pPr marL="474979" lvl="1" indent="-237490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oboto Bold Italics"/>
                </a:rPr>
                <a:t>Regulatory Compliance: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 Assurance that various stakeholders are operating within legal frameworks and compliance standards.</a:t>
              </a:r>
            </a:p>
            <a:p>
              <a:pPr marL="474979" lvl="1" indent="-237490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oboto Bold Italics"/>
                </a:rPr>
                <a:t>User-Friendly Interfaces: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 Intuitive platforms and applications for managing their cryptocurrency investments and transactions.</a:t>
              </a:r>
            </a:p>
            <a:p>
              <a:pPr marL="474979" lvl="1" indent="-237490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Roboto Bold Italics"/>
                </a:rPr>
                <a:t>Scalability: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 Blockchain networks that is capable of handling increasing transaction volumes without congestion.</a:t>
              </a:r>
            </a:p>
            <a:p>
              <a:pPr>
                <a:lnSpc>
                  <a:spcPts val="3520"/>
                </a:lnSpc>
              </a:pPr>
              <a:endParaRPr lang="en-US" sz="2199">
                <a:solidFill>
                  <a:srgbClr val="FFFFFF"/>
                </a:solidFill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167513" y="2387603"/>
              <a:ext cx="94591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99"/>
                </a:lnSpc>
              </a:pPr>
              <a:r>
                <a:rPr lang="en-US" sz="2999">
                  <a:solidFill>
                    <a:srgbClr val="FFFFFF"/>
                  </a:solidFill>
                  <a:latin typeface="Roboto Bold"/>
                </a:rPr>
                <a:t>What our platform would do for Users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22245" y="-76200"/>
              <a:ext cx="18316568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FFF"/>
                  </a:solidFill>
                  <a:latin typeface="Roboto Bold"/>
                </a:rPr>
                <a:t>Users of our Platform and their Needs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87603"/>
              <a:ext cx="8044375" cy="742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85"/>
                </a:lnSpc>
              </a:pPr>
              <a:r>
                <a:rPr lang="en-US" sz="3053">
                  <a:solidFill>
                    <a:srgbClr val="FFFFFF"/>
                  </a:solidFill>
                  <a:latin typeface="Roboto Bold"/>
                </a:rPr>
                <a:t>Users and Needs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897" y="404496"/>
            <a:ext cx="16750403" cy="8252459"/>
            <a:chOff x="0" y="0"/>
            <a:chExt cx="22333871" cy="11003279"/>
          </a:xfrm>
        </p:grpSpPr>
        <p:sp>
          <p:nvSpPr>
            <p:cNvPr id="3" name="TextBox 3"/>
            <p:cNvSpPr txBox="1"/>
            <p:nvPr/>
          </p:nvSpPr>
          <p:spPr>
            <a:xfrm>
              <a:off x="6030023" y="-38100"/>
              <a:ext cx="12040755" cy="870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30"/>
                </a:lnSpc>
              </a:pPr>
              <a:r>
                <a:rPr lang="en-US" sz="4100">
                  <a:solidFill>
                    <a:srgbClr val="54A78B"/>
                  </a:solidFill>
                  <a:latin typeface="Roboto Bold"/>
                </a:rPr>
                <a:t>SWOT Analysis of ENIPRO TRADE X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46119"/>
              <a:ext cx="10673904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4A78B"/>
                  </a:solidFill>
                  <a:latin typeface="Roboto Bold"/>
                </a:rPr>
                <a:t>STRENGTHS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30742"/>
              <a:ext cx="10673904" cy="388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Decentralization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Innovation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Global Accessibility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Financial Inclusion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Security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User-Friendly Interface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Diverse Range of Cryptocurrencies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492904" y="1046119"/>
              <a:ext cx="400722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4A78B"/>
                  </a:solidFill>
                  <a:latin typeface="Roboto Bold"/>
                </a:rPr>
                <a:t>WEAKNESS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492904" y="5959686"/>
              <a:ext cx="400722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4A78B"/>
                  </a:solidFill>
                  <a:latin typeface="Roboto Bold"/>
                </a:rPr>
                <a:t>THREATS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959686"/>
              <a:ext cx="400722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4A78B"/>
                  </a:solidFill>
                  <a:latin typeface="Roboto Bold"/>
                </a:rPr>
                <a:t>OPPORTUNITIES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871193" y="1630742"/>
              <a:ext cx="8462678" cy="388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Volatility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Regulatory Uncertainty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Scalability Issues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Perception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Security Risks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Technical Issues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Customer Support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557009"/>
              <a:ext cx="8462678" cy="4446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Mainstream Adoption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Institutional Investment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Tokenization of Assets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Emerging Markets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Technological Advancements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Expansion of Services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Educational Resources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Global Reach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839439" y="6595109"/>
              <a:ext cx="8462678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Regulatory Crackdowns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Security Breaches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Market Manipulation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Competing Technologies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54A78B"/>
                  </a:solidFill>
                  <a:latin typeface="Roboto Bold"/>
                </a:rPr>
                <a:t>Technological Risks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2878"/>
            <a:ext cx="18076277" cy="9875108"/>
            <a:chOff x="0" y="0"/>
            <a:chExt cx="24101702" cy="13166811"/>
          </a:xfrm>
        </p:grpSpPr>
        <p:sp>
          <p:nvSpPr>
            <p:cNvPr id="3" name="TextBox 3"/>
            <p:cNvSpPr txBox="1"/>
            <p:nvPr/>
          </p:nvSpPr>
          <p:spPr>
            <a:xfrm>
              <a:off x="6751151" y="-38100"/>
              <a:ext cx="10881698" cy="822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70"/>
                </a:lnSpc>
              </a:pPr>
              <a:r>
                <a:rPr lang="en-US" sz="3900">
                  <a:solidFill>
                    <a:srgbClr val="FFFFFF"/>
                  </a:solidFill>
                  <a:latin typeface="Roboto Bold"/>
                </a:rPr>
                <a:t>BUSINESS CASE DOCUMENT (BCD)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192000" y="3223782"/>
              <a:ext cx="11909702" cy="5924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 Bold Italics"/>
                </a:rPr>
                <a:t>Development Plan:</a:t>
              </a:r>
              <a:r>
                <a:rPr lang="en-US" sz="2799">
                  <a:solidFill>
                    <a:srgbClr val="FFFFFF"/>
                  </a:solidFill>
                  <a:latin typeface="Roboto"/>
                </a:rPr>
                <a:t> The development plan will consist of iterative stages, starting with the design and development of the platform's core features.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 Bold Italics"/>
                </a:rPr>
                <a:t>Risk Analysis: </a:t>
              </a:r>
              <a:r>
                <a:rPr lang="en-US" sz="2799">
                  <a:solidFill>
                    <a:srgbClr val="FFFFFF"/>
                  </a:solidFill>
                  <a:latin typeface="Roboto"/>
                </a:rPr>
                <a:t>Key risks include regulatory uncertainties, cybersecurity threats, and market volatility.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Roboto Bold Italics"/>
                </a:rPr>
                <a:t>Conclusion: </a:t>
              </a:r>
              <a:r>
                <a:rPr lang="en-US" sz="2799">
                  <a:solidFill>
                    <a:srgbClr val="FFFFFF"/>
                  </a:solidFill>
                  <a:latin typeface="Roboto"/>
                </a:rPr>
                <a:t>Our fintech platform aims to revolutionize the cryptocurrency trading experience by offering a user-friendly and secure solution.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35653"/>
              <a:ext cx="11909702" cy="1223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Executive Summary: 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Our company aims to address the lack of user-friendly and secure platforms for buying, selling, and exchanging cryptocurrencies by developing a fintech platform.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Problem Statement: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 The cryptocurrency market lacks user-friendly and secure platforms for exchanging digital assets.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Solution: 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Our fintech platform will provide a user-friendly interface that simplifies the process of buying, selling, and exchanging cryptocurrencies.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Target Market: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 Our target market includes both novice and experienced cryptocurrency investors who seek a user-friendly and secure platform for trading digital assets.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Competitive Analysis: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 While several cryptocurrency exchanges exist in the market, few prioritize both user-friendliness and security.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Revenue Model: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 Our revenue model will primarily rely on transaction fees incurred from trades conducted on the platform.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Roboto Bold Italics"/>
                </a:rPr>
                <a:t>Marketing Strategy: </a:t>
              </a:r>
              <a:r>
                <a:rPr lang="en-US" sz="2499">
                  <a:solidFill>
                    <a:srgbClr val="FFFFFF"/>
                  </a:solidFill>
                  <a:latin typeface="Roboto"/>
                </a:rPr>
                <a:t>Our marketing strategy will focus on targeting cryptocurrency enthusiasts through social media, online communities, and targeted advertising.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783" y="162878"/>
            <a:ext cx="17016433" cy="10484603"/>
            <a:chOff x="0" y="0"/>
            <a:chExt cx="22688578" cy="13979470"/>
          </a:xfrm>
        </p:grpSpPr>
        <p:sp>
          <p:nvSpPr>
            <p:cNvPr id="3" name="Freeform 3"/>
            <p:cNvSpPr/>
            <p:nvPr/>
          </p:nvSpPr>
          <p:spPr>
            <a:xfrm>
              <a:off x="0" y="392430"/>
              <a:ext cx="22688578" cy="13587041"/>
            </a:xfrm>
            <a:custGeom>
              <a:avLst/>
              <a:gdLst/>
              <a:ahLst/>
              <a:cxnLst/>
              <a:rect l="l" t="t" r="r" b="b"/>
              <a:pathLst>
                <a:path w="22688578" h="13587041">
                  <a:moveTo>
                    <a:pt x="0" y="0"/>
                  </a:moveTo>
                  <a:lnTo>
                    <a:pt x="22688578" y="0"/>
                  </a:lnTo>
                  <a:lnTo>
                    <a:pt x="22688578" y="13587040"/>
                  </a:lnTo>
                  <a:lnTo>
                    <a:pt x="0" y="135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294" b="-24740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5903440" y="-38100"/>
              <a:ext cx="10881698" cy="822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70"/>
                </a:lnSpc>
              </a:pPr>
              <a:r>
                <a:rPr lang="en-US" sz="3900">
                  <a:solidFill>
                    <a:srgbClr val="6FAB45"/>
                  </a:solidFill>
                  <a:latin typeface="Roboto Bold"/>
                </a:rPr>
                <a:t>BUSINESS MODEL CANVAS (BMC)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402" y="227117"/>
            <a:ext cx="17344464" cy="9971903"/>
            <a:chOff x="0" y="0"/>
            <a:chExt cx="23125952" cy="13295871"/>
          </a:xfrm>
        </p:grpSpPr>
        <p:sp>
          <p:nvSpPr>
            <p:cNvPr id="3" name="TextBox 3"/>
            <p:cNvSpPr txBox="1"/>
            <p:nvPr/>
          </p:nvSpPr>
          <p:spPr>
            <a:xfrm>
              <a:off x="12327186" y="2028008"/>
              <a:ext cx="10798766" cy="1046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Performance: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The platform should be highly responsive, with low latency for executing trades and loading data.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Scalability: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Design the platform to scale horizontally to accommodate increasing user traffic and transaction volume.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Reliability: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Maintain high availability of services, with minimal downtime for scheduled maintenance or unexpected outages.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Security: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Employ industry-standard encryption protocols to protect sensitive user data and financial transactions.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Regulatory Compliance: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Ensure that the platform complies with relevant financial regulations and follows best practices for data protection and privacy.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Usability: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Design an intuitive user interface that is easy to navigate and understand, even for users with limited experience in cryptocurrency trading.</a:t>
              </a:r>
            </a:p>
            <a:p>
              <a:pPr algn="just">
                <a:lnSpc>
                  <a:spcPts val="3519"/>
                </a:lnSpc>
              </a:pPr>
              <a:endParaRPr lang="en-US" sz="2199">
                <a:solidFill>
                  <a:srgbClr val="101010"/>
                </a:solidFill>
                <a:latin typeface="Roboto"/>
              </a:endParaRPr>
            </a:p>
            <a:p>
              <a:pPr algn="just">
                <a:lnSpc>
                  <a:spcPts val="3519"/>
                </a:lnSpc>
              </a:pPr>
              <a:endParaRPr lang="en-US" sz="2199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340" y="-38100"/>
              <a:ext cx="21211756" cy="764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>
                  <a:solidFill>
                    <a:srgbClr val="101010"/>
                  </a:solidFill>
                  <a:latin typeface="Roboto Bold"/>
                </a:rPr>
                <a:t>FUNCTIONAL AND NON FUNCTIONAL REQUIREMENTS OF ENIPRO TRADE X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1484454" y="1329551"/>
              <a:ext cx="649397" cy="793707"/>
            </a:xfrm>
            <a:custGeom>
              <a:avLst/>
              <a:gdLst/>
              <a:ahLst/>
              <a:cxnLst/>
              <a:rect l="l" t="t" r="r" b="b"/>
              <a:pathLst>
                <a:path w="649397" h="793707">
                  <a:moveTo>
                    <a:pt x="0" y="0"/>
                  </a:moveTo>
                  <a:lnTo>
                    <a:pt x="649396" y="0"/>
                  </a:lnTo>
                  <a:lnTo>
                    <a:pt x="649396" y="793707"/>
                  </a:lnTo>
                  <a:lnTo>
                    <a:pt x="0" y="79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2364874" y="1408481"/>
              <a:ext cx="621129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01010"/>
                  </a:solidFill>
                  <a:latin typeface="Roboto Bold"/>
                </a:rPr>
                <a:t>FUNCTIONAL REQUIREMENTS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9834"/>
              <a:ext cx="11656854" cy="110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User Registration and Authentication: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Allow users to register with the platform using email, phone number, or social media accounts.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Wallet Management: 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Enable users to create and manage cryptocurrency wallets for different digital assets.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Trading Platform: 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Provide a user-friendly interface for buying and selling cryptocurrencies.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Portfolio Tracking: 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Offer tools for users to track their cryptocurrency holdings and portfolio performance.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Payment Integration: 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Integrate with payment gateways to allow users to fund their accounts using fiat currencies.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Security Measures: 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Implement robust security measures to protect user funds and personal information.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Compliance and Regulation: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Ensure compliance with relevant financial regulations and KYC (Know Your Customer) requirements.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101010"/>
                  </a:solidFill>
                  <a:latin typeface="Roboto Bold"/>
                </a:rPr>
                <a:t>API Integration:</a:t>
              </a:r>
              <a:r>
                <a:rPr lang="en-US" sz="2199">
                  <a:solidFill>
                    <a:srgbClr val="101010"/>
                  </a:solidFill>
                  <a:latin typeface="Roboto"/>
                </a:rPr>
                <a:t> Provide application programming interfaces (APIs) for developers to integrate cryptocurrency trading functionality into third-party applications and services.</a:t>
              </a:r>
            </a:p>
            <a:p>
              <a:pPr algn="just">
                <a:lnSpc>
                  <a:spcPts val="3519"/>
                </a:lnSpc>
              </a:pPr>
              <a:endParaRPr lang="en-US" sz="2199">
                <a:solidFill>
                  <a:srgbClr val="101010"/>
                </a:solidFill>
                <a:latin typeface="Roboto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13661699" y="1316562"/>
              <a:ext cx="670615" cy="670615"/>
            </a:xfrm>
            <a:custGeom>
              <a:avLst/>
              <a:gdLst/>
              <a:ahLst/>
              <a:cxnLst/>
              <a:rect l="l" t="t" r="r" b="b"/>
              <a:pathLst>
                <a:path w="670615" h="670615">
                  <a:moveTo>
                    <a:pt x="0" y="0"/>
                  </a:moveTo>
                  <a:lnTo>
                    <a:pt x="670616" y="0"/>
                  </a:lnTo>
                  <a:lnTo>
                    <a:pt x="670616" y="670616"/>
                  </a:lnTo>
                  <a:lnTo>
                    <a:pt x="0" y="670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4589681" y="1259412"/>
              <a:ext cx="736641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01010"/>
                  </a:solidFill>
                  <a:latin typeface="Roboto Bold"/>
                </a:rPr>
                <a:t>NON-FUNCTIONAL REQUIREMENTS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2143</Words>
  <Application>Microsoft Office PowerPoint</Application>
  <PresentationFormat>Custom</PresentationFormat>
  <Paragraphs>249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Roboto Bold</vt:lpstr>
      <vt:lpstr>Roboto Bold Italics</vt:lpstr>
      <vt:lpstr>Arial</vt:lpstr>
      <vt:lpstr>Roboto</vt:lpstr>
      <vt:lpstr>Calibri</vt:lpstr>
      <vt:lpstr>Brittany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Photo-centric  Financial Technology (Fintech) Technology Presentation</dc:title>
  <cp:lastModifiedBy>SUNNY AGBAI</cp:lastModifiedBy>
  <cp:revision>1</cp:revision>
  <dcterms:created xsi:type="dcterms:W3CDTF">2006-08-16T00:00:00Z</dcterms:created>
  <dcterms:modified xsi:type="dcterms:W3CDTF">2024-04-27T07:24:31Z</dcterms:modified>
  <dc:identifier>DAGDhD_2GDQ</dc:identifier>
</cp:coreProperties>
</file>